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2DA21-9474-4B5C-A455-70AE570EF477}" v="9" dt="2021-10-28T18:17:08.310"/>
    <p1510:client id="{2E3B3185-3AB5-4210-80F3-0C71778FCA81}" v="26" dt="2021-10-14T23:49:16.875"/>
    <p1510:client id="{5E6F92A8-7C4D-480B-94BD-201A3B999ED8}" v="315" dt="2021-10-14T22:23:01.522"/>
    <p1510:client id="{81484B36-BF3D-400A-88ED-67971DB947E7}" v="413" dt="2021-10-25T21:42:12.375"/>
    <p1510:client id="{CCBA9142-915D-497E-BC23-12EEF46DA282}" v="87" dt="2021-10-28T17:47:53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89989" autoAdjust="0"/>
  </p:normalViewPr>
  <p:slideViewPr>
    <p:cSldViewPr snapToGrid="0" snapToObjects="1">
      <p:cViewPr varScale="1">
        <p:scale>
          <a:sx n="75" d="100"/>
          <a:sy n="75" d="100"/>
        </p:scale>
        <p:origin x="109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notesViewPr>
    <p:cSldViewPr snapToGrid="0" snapToObjects="1">
      <p:cViewPr varScale="1">
        <p:scale>
          <a:sx n="80" d="100"/>
          <a:sy n="80" d="100"/>
        </p:scale>
        <p:origin x="36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What Has Been Achieved</a:t>
            </a:r>
            <a:r>
              <a:rPr lang="en-US" sz="1000" b="1" dirty="0">
                <a:latin typeface="Arial"/>
                <a:cs typeface="Arial"/>
              </a:rPr>
              <a:t>:</a:t>
            </a:r>
            <a:r>
              <a:rPr lang="en-US" sz="1000" b="1" dirty="0">
                <a:latin typeface="Arial"/>
                <a:cs typeface="Arial"/>
                <a:sym typeface="Helvetica Neue"/>
              </a:rPr>
              <a:t> </a:t>
            </a:r>
            <a:r>
              <a:rPr lang="en-US" dirty="0">
                <a:sym typeface="Helvetica Neue"/>
              </a:rPr>
              <a:t>DDM is a technique that exploits optical microscopy to obtain local, multi-scale quantitative information about dynamic samples, such as liquid suspensions, soft materials, cells, and tissues. In DDM, image sequences are analyzed via a combination of image differences and spatial Fourier transforms to obtain information such as the dynamic structure function which elucidates inter-particle correlations and their time evolution.</a:t>
            </a:r>
            <a:r>
              <a:rPr lang="en-US" sz="1400" dirty="0">
                <a:latin typeface="Helvetica Neue"/>
                <a:cs typeface="Arial"/>
                <a:sym typeface="Helvetica Neue"/>
              </a:rPr>
              <a:t> </a:t>
            </a:r>
            <a:r>
              <a:rPr lang="en-US" sz="1000" dirty="0">
                <a:latin typeface="Arial"/>
                <a:ea typeface="Helvetica Neue"/>
                <a:cs typeface="Arial"/>
                <a:sym typeface="Helvetica Neue"/>
              </a:rPr>
              <a:t>Through Gaussian process regression, it was shown that predictive samples of the image structure function require only around 0.5%–5% of the Fourier transforms of the observed quantities, leading to a statistical analysis that reduces computational times by 25-120 times. The approach, named DDM with uncertainty quantification (DDM-UQ), was validated using both simulations and experiments with respect to accuracy and computational efficiency, as compared with conventional DDM and multiple particle tracking.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Importance of the Achievement: </a:t>
            </a:r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Despite DDM’s broad usefulness in determining dynamical properties, it has not been fully adopted as a routine characterization tool, largely due to computational cost and lack of algorithmic robustness. DDM-UQ quantifies the noise, reduces the computational order and enhances the robustness of DDM analysis, laying the foundation for important new applications of DDM, as well as to high-throughput characterization. Moreover, with the potential to carry out real-time analysis via down-sampling, the proposed method can be extended to map out an entire phase space of material composition or physicochemical conditions in a high-throughput manner.</a:t>
            </a:r>
            <a:r>
              <a:rPr lang="en-US" sz="1000" dirty="0">
                <a:latin typeface="Arial"/>
                <a:cs typeface="Arial"/>
              </a:rPr>
              <a:t> </a:t>
            </a:r>
            <a:r>
              <a:rPr lang="en-US" dirty="0"/>
              <a:t>DDM-UQ-powered software package will significantly improve the performance of BioPACIFIC MIP's micro-rheology tool and will become available to all its users as well as for any non-profit use.</a:t>
            </a: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Unique Feature(s) of the MIP that Enabled this Achievement: </a:t>
            </a:r>
            <a:r>
              <a:rPr lang="en-US" dirty="0"/>
              <a:t>By providing financial support for one female postdoctoral scholar and one female graduate student through the Fellows program, as well as funds for the materials and development of a state-of-the-art DDM-based high-throughput micro-rheometer.</a:t>
            </a: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(If Applicable) Publication: </a:t>
            </a:r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Gu, M., Luo, Y., He, Y., Helgeson, M. E., &amp; Valentine, M. T. Uncertainty quantification and estimation in differential dynamic microscopy.  Physical Review E, 104, 034610, 2021.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Acknowledgement statement: </a:t>
            </a:r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This work was supported by the BioPACIFIC Materials Innovation Platform of the National Science Foundation under Award No. DMR-1933487 (NSF BioPACIFIC MIP), with partial support by the Materials Research Science </a:t>
            </a:r>
            <a:r>
              <a:rPr lang="en-US" sz="1000" dirty="0">
                <a:latin typeface="Arial"/>
                <a:cs typeface="Arial"/>
              </a:rPr>
              <a:t>and Engineering</a:t>
            </a:r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 Center (MRSEC) Program of the National Science Foundation under Award No. DMR-1720256 (IRG-3). M.G. acknowledges partial support from the National Science foundation under Award No. DMS-2053423. M.E.H. acknowledges partial support from the National Science Foundation under Award No. CBET-1729108. This work used computational facilities purchased with funds from the National Science Foundation (Grant No. CNS-1725797) and administered by the Center for Scientific Computing (CSC). The CSC is supported by the California NanoSystems Institute and MRSEC (NSF Grant No. DMR-1720256) at UC Santa Barbara. We thank G. Lee and R. Robertson-Anderson from University of San Diego for providing the active actin data 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M.G. and Y.L. contributed equally to this work.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6164B99A-972D-CFF9-F256-68EC8C70A40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760E7BAC-6A90-2787-5118-A5A59A15AC7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01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055819" y="6395091"/>
              <a:ext cx="2877205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524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35AE24-2FFE-43AC-8D0E-2C1F1775D353}"/>
              </a:ext>
            </a:extLst>
          </p:cNvPr>
          <p:cNvGrpSpPr/>
          <p:nvPr userDrawn="1"/>
        </p:nvGrpSpPr>
        <p:grpSpPr>
          <a:xfrm>
            <a:off x="1" y="136525"/>
            <a:ext cx="3219519" cy="417702"/>
            <a:chOff x="0" y="261462"/>
            <a:chExt cx="3219519" cy="41770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8D7F3-969C-475E-B572-7EC9EB537821}"/>
                </a:ext>
              </a:extLst>
            </p:cNvPr>
            <p:cNvSpPr/>
            <p:nvPr userDrawn="1"/>
          </p:nvSpPr>
          <p:spPr>
            <a:xfrm>
              <a:off x="0" y="262753"/>
              <a:ext cx="2765425" cy="4164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B0C155-8A7C-43CC-9880-AC3AE5A1C484}"/>
                </a:ext>
              </a:extLst>
            </p:cNvPr>
            <p:cNvSpPr/>
            <p:nvPr userDrawn="1"/>
          </p:nvSpPr>
          <p:spPr>
            <a:xfrm>
              <a:off x="2762250" y="261462"/>
              <a:ext cx="457269" cy="41770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0E5B9A-ABC2-4C17-A58C-E2F4BE865018}"/>
              </a:ext>
            </a:extLst>
          </p:cNvPr>
          <p:cNvGrpSpPr/>
          <p:nvPr userDrawn="1"/>
        </p:nvGrpSpPr>
        <p:grpSpPr>
          <a:xfrm>
            <a:off x="0" y="73769"/>
            <a:ext cx="3219519" cy="417702"/>
            <a:chOff x="0" y="261462"/>
            <a:chExt cx="3219519" cy="4177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E408ED-2610-4A02-89E2-948756405E64}"/>
                </a:ext>
              </a:extLst>
            </p:cNvPr>
            <p:cNvSpPr/>
            <p:nvPr userDrawn="1"/>
          </p:nvSpPr>
          <p:spPr>
            <a:xfrm>
              <a:off x="0" y="262753"/>
              <a:ext cx="2765425" cy="4164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76E3B448-16DD-467E-867A-1541BE5B6316}"/>
                </a:ext>
              </a:extLst>
            </p:cNvPr>
            <p:cNvSpPr/>
            <p:nvPr userDrawn="1"/>
          </p:nvSpPr>
          <p:spPr>
            <a:xfrm>
              <a:off x="2762250" y="261462"/>
              <a:ext cx="457269" cy="41770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F697903C-4F73-ABA3-C5E3-ED05AB2BA92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01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055819" y="6395091"/>
              <a:ext cx="2877205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524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35AE24-2FFE-43AC-8D0E-2C1F1775D353}"/>
              </a:ext>
            </a:extLst>
          </p:cNvPr>
          <p:cNvGrpSpPr/>
          <p:nvPr userDrawn="1"/>
        </p:nvGrpSpPr>
        <p:grpSpPr>
          <a:xfrm>
            <a:off x="1" y="136525"/>
            <a:ext cx="3219519" cy="417702"/>
            <a:chOff x="0" y="261462"/>
            <a:chExt cx="3219519" cy="41770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8D7F3-969C-475E-B572-7EC9EB537821}"/>
                </a:ext>
              </a:extLst>
            </p:cNvPr>
            <p:cNvSpPr/>
            <p:nvPr userDrawn="1"/>
          </p:nvSpPr>
          <p:spPr>
            <a:xfrm>
              <a:off x="0" y="262753"/>
              <a:ext cx="2765425" cy="4164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B0C155-8A7C-43CC-9880-AC3AE5A1C484}"/>
                </a:ext>
              </a:extLst>
            </p:cNvPr>
            <p:cNvSpPr/>
            <p:nvPr userDrawn="1"/>
          </p:nvSpPr>
          <p:spPr>
            <a:xfrm>
              <a:off x="2762250" y="261462"/>
              <a:ext cx="457269" cy="41770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0E5B9A-ABC2-4C17-A58C-E2F4BE865018}"/>
              </a:ext>
            </a:extLst>
          </p:cNvPr>
          <p:cNvGrpSpPr/>
          <p:nvPr userDrawn="1"/>
        </p:nvGrpSpPr>
        <p:grpSpPr>
          <a:xfrm>
            <a:off x="0" y="73769"/>
            <a:ext cx="3219519" cy="417702"/>
            <a:chOff x="0" y="261462"/>
            <a:chExt cx="3219519" cy="4177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E408ED-2610-4A02-89E2-948756405E64}"/>
                </a:ext>
              </a:extLst>
            </p:cNvPr>
            <p:cNvSpPr/>
            <p:nvPr userDrawn="1"/>
          </p:nvSpPr>
          <p:spPr>
            <a:xfrm>
              <a:off x="0" y="262753"/>
              <a:ext cx="2765425" cy="4164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76E3B448-16DD-467E-867A-1541BE5B6316}"/>
                </a:ext>
              </a:extLst>
            </p:cNvPr>
            <p:cNvSpPr/>
            <p:nvPr userDrawn="1"/>
          </p:nvSpPr>
          <p:spPr>
            <a:xfrm>
              <a:off x="2762250" y="261462"/>
              <a:ext cx="457269" cy="41770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8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38E3178F-4DE8-3FEE-2DA7-1367132D5CF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795BC6F0-EA65-8D86-5A10-C61D91C7EB0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2300" y="150813"/>
            <a:ext cx="7759700" cy="566737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quantification and estimation in differential dynamic microscopy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100483" y="41678"/>
            <a:ext cx="26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BioPACIFIC MIP at UCSB &amp; UCLA, DMR-1933487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1C4C-66FF-4C4C-A15E-FBB5BE953C6F}"/>
              </a:ext>
            </a:extLst>
          </p:cNvPr>
          <p:cNvSpPr/>
          <p:nvPr/>
        </p:nvSpPr>
        <p:spPr>
          <a:xfrm>
            <a:off x="100483" y="506602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research - 2021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5268373" y="845538"/>
            <a:ext cx="703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Mengyang Gu, Matthew Helgeson, Megan Valentine UC Santa Barbara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1339992"/>
            <a:ext cx="565714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50" b="1" dirty="0">
                <a:latin typeface="Arial"/>
                <a:cs typeface="Arial"/>
              </a:rPr>
              <a:t>What was achieved?</a:t>
            </a:r>
            <a:r>
              <a:rPr lang="en-US" sz="1150" b="1" dirty="0">
                <a:latin typeface="Arial"/>
                <a:ea typeface="Helvetica Neue"/>
                <a:cs typeface="Arial"/>
                <a:sym typeface="Helvetica Neue"/>
              </a:rPr>
              <a:t>: </a:t>
            </a:r>
            <a:r>
              <a:rPr lang="en-US" sz="1150" dirty="0">
                <a:latin typeface="Arial"/>
                <a:ea typeface="Helvetica Neue"/>
                <a:cs typeface="Arial"/>
                <a:sym typeface="Helvetica Neue"/>
              </a:rPr>
              <a:t>A statistical analysis that reduces computational times by 25-120 times in Differential Dynamic Microscopy (DDM), was achieved. DDM is a technique that exploits optical microscopy to obtain local, multi-scale quantitative information about dynamic samples, such as liquid suspensions, soft materials, cells, and tissues. In DDM, image sequences are analyzed via a combination of image differences and spatial Fourier transforms to obtain information such as the dynamic structure function which elucidates inter-particle correlations and their time evolution. It was shown that the prediction of the image structure function requires only around 0.5%–5% of the Fourier transforms of the observed quantities. The approach, named DDM with uncertainty quantification (DDM-UQ), was validated using both simulations and experiments with respect to accuracy and computational efficiency, as compared with conventional DDM and multiple particle tracking.</a:t>
            </a:r>
            <a:endParaRPr lang="en-US" sz="1150" dirty="0">
              <a:latin typeface="Arial"/>
              <a:ea typeface="Helvetica Neue"/>
              <a:cs typeface="Arial"/>
            </a:endParaRPr>
          </a:p>
          <a:p>
            <a:pPr algn="just"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50" b="1" dirty="0">
                <a:latin typeface="Arial"/>
                <a:ea typeface="Helvetica Neue"/>
                <a:cs typeface="Arial"/>
                <a:sym typeface="Helvetica Neue"/>
              </a:rPr>
              <a:t>Why is it important?: </a:t>
            </a:r>
            <a:r>
              <a:rPr lang="en-US" sz="1150" dirty="0">
                <a:latin typeface="Arial"/>
                <a:ea typeface="Helvetica Neue"/>
                <a:cs typeface="Arial"/>
                <a:sym typeface="Helvetica Neue"/>
              </a:rPr>
              <a:t>Despite DDM’s broad usefulness in determining dynamical properties, it has not been fully adopted as a routine characterization tool, largely due to computational cost and lack of algorithmic robustness. DDM-UQ quantifies the noise, reduces the computational order and enhances the robustness of DDM analysis, laying the foundation for important new applications of DDM, as well as to high-throughput characterization. Moreover, w</a:t>
            </a:r>
            <a:r>
              <a:rPr lang="en-US" sz="1150" dirty="0">
                <a:latin typeface="Arial"/>
                <a:cs typeface="Arial"/>
                <a:sym typeface="Helvetica Neue"/>
              </a:rPr>
              <a:t>ith the potential to carry out real-time analysis via down-sampling, the proposed method can be extended to map out an entire phase space of material composition or physicochemical conditions in a high-throughput manner. DDM-UQ-powered software package will significantly improve the performance of BioPACIFIC MIP's micro-rheology tool and will become available to all its users as well as for any non-profit use.</a:t>
            </a:r>
            <a:endParaRPr lang="en-US" sz="1150" dirty="0">
              <a:latin typeface="Arial"/>
            </a:endParaRPr>
          </a:p>
          <a:p>
            <a:pPr algn="just"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50" b="1" dirty="0">
                <a:latin typeface="Arial"/>
                <a:cs typeface="Arial"/>
              </a:rPr>
              <a:t>How did BioPACIFIC MIP enable this?: </a:t>
            </a:r>
            <a:r>
              <a:rPr lang="en-US" sz="1150" dirty="0">
                <a:latin typeface="Arial"/>
                <a:cs typeface="Arial"/>
              </a:rPr>
              <a:t>By providing financial support for one female postdoctoral scholar and one female graduate student through the Fellows program, as well as funds for the materials and development of a state-of-the-art DDM-based high-throughput micro-rheometer.</a:t>
            </a:r>
            <a:endParaRPr lang="en-US" sz="1150" dirty="0">
              <a:latin typeface="Arial"/>
            </a:endParaRPr>
          </a:p>
        </p:txBody>
      </p:sp>
      <p:pic>
        <p:nvPicPr>
          <p:cNvPr id="12" name="Graphic 11" descr="NSF and BioPACIFIC emblem">
            <a:extLst>
              <a:ext uri="{FF2B5EF4-FFF2-40B4-BE49-F238E27FC236}">
                <a16:creationId xmlns:a16="http://schemas.microsoft.com/office/drawing/2014/main" id="{C594275D-9D06-8147-9423-904800436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295" b="37353"/>
          <a:stretch/>
        </p:blipFill>
        <p:spPr>
          <a:xfrm>
            <a:off x="9687910" y="6238565"/>
            <a:ext cx="2489342" cy="604685"/>
          </a:xfrm>
          <a:prstGeom prst="rect">
            <a:avLst/>
          </a:prstGeom>
        </p:spPr>
      </p:pic>
      <p:grpSp>
        <p:nvGrpSpPr>
          <p:cNvPr id="6" name="Group 5" descr="See the figure caption."/>
          <p:cNvGrpSpPr/>
          <p:nvPr/>
        </p:nvGrpSpPr>
        <p:grpSpPr>
          <a:xfrm>
            <a:off x="6016011" y="1362451"/>
            <a:ext cx="5976744" cy="3118110"/>
            <a:chOff x="5810882" y="1362451"/>
            <a:chExt cx="5976744" cy="3118110"/>
          </a:xfrm>
        </p:grpSpPr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0D7491B8-BB70-4859-9BB7-EB60800EB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882" y="1362451"/>
              <a:ext cx="5976744" cy="3118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1ECF6B61-63FD-47EF-B775-0F2DBA9AD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0916" y="3851458"/>
              <a:ext cx="581701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1200" b="1" i="1" dirty="0"/>
                <a:t>Figure 1. </a:t>
              </a:r>
              <a:r>
                <a:rPr lang="en-US" sz="1300" dirty="0"/>
                <a:t>Schematic representation of DDM-UQ-based data reduction, sampling, and fitting procedure used to determine material constants. </a:t>
              </a:r>
              <a:endParaRPr lang="en-US" sz="1300" i="1" dirty="0">
                <a:latin typeface="+mn-lt"/>
              </a:endParaRPr>
            </a:p>
          </p:txBody>
        </p:sp>
        <p:graphicFrame>
          <p:nvGraphicFramePr>
            <p:cNvPr id="4" name="Object 3" descr="Figure 1. Schematic representation of DDM-UQ-based data reduction, sampling, and fitting procedure used to determine material constants. &#10;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300671"/>
                </p:ext>
              </p:extLst>
            </p:nvPr>
          </p:nvGraphicFramePr>
          <p:xfrm>
            <a:off x="5890871" y="1556349"/>
            <a:ext cx="5881370" cy="221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5" imgW="7200794" imgH="2712374" progId="Acrobat.Document.DC">
                    <p:embed/>
                  </p:oleObj>
                </mc:Choice>
                <mc:Fallback>
                  <p:oleObj name="Acrobat Document" r:id="rId5" imgW="7200794" imgH="2712374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90871" y="1556349"/>
                          <a:ext cx="5881370" cy="2215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661" y="4841994"/>
            <a:ext cx="5647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defTabSz="914400" eaLnBrk="1" hangingPunct="1">
              <a:buFont typeface="Arial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>
                <a:latin typeface="Arial"/>
                <a:ea typeface="Helvetica Neue"/>
                <a:cs typeface="Arial"/>
                <a:sym typeface="Helvetica Neue"/>
              </a:rPr>
              <a:t>Gu, M., Luo, Y., He, Y., Helgeson, M. E., &amp; Valentine, M. T. Uncertainty quantification and estimation in differential dynamic microscopy.  </a:t>
            </a:r>
            <a:r>
              <a:rPr lang="en-US" sz="1200" i="1" dirty="0">
                <a:latin typeface="Arial"/>
                <a:ea typeface="Helvetica Neue"/>
                <a:cs typeface="Arial"/>
              </a:rPr>
              <a:t>Physical Review E</a:t>
            </a:r>
            <a:r>
              <a:rPr lang="en-US" sz="1200" dirty="0">
                <a:latin typeface="Arial"/>
                <a:ea typeface="Helvetica Neue"/>
                <a:cs typeface="Arial"/>
              </a:rPr>
              <a:t>, </a:t>
            </a:r>
            <a:r>
              <a:rPr lang="en-US" sz="1200" b="1" dirty="0">
                <a:latin typeface="Arial"/>
                <a:ea typeface="Helvetica Neue"/>
                <a:cs typeface="Arial"/>
              </a:rPr>
              <a:t>104</a:t>
            </a:r>
            <a:r>
              <a:rPr lang="en-US" sz="1200" dirty="0">
                <a:latin typeface="Arial"/>
                <a:ea typeface="Helvetica Neue"/>
                <a:cs typeface="Arial"/>
              </a:rPr>
              <a:t>, 034610, 2021. </a:t>
            </a:r>
            <a:endParaRPr lang="en-US"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285750" indent="-285750" algn="just" defTabSz="914400" eaLnBrk="1" hangingPunct="1">
              <a:buFont typeface="Arial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>
                <a:latin typeface="Arial"/>
                <a:ea typeface="Helvetica Neue"/>
                <a:cs typeface="Arial"/>
                <a:sym typeface="Helvetica Neue"/>
              </a:rPr>
              <a:t>The MATLAB package is available at: https://github.com/ UncertaintyQuantification/DDM-UQ.</a:t>
            </a:r>
            <a:endParaRPr lang="en-US" sz="1200" dirty="0">
              <a:latin typeface="Arial"/>
              <a:ea typeface="Helvetica Neue"/>
              <a:cs typeface="Arial"/>
            </a:endParaRPr>
          </a:p>
          <a:p>
            <a:pPr marL="285750" lvl="0" indent="-285750" algn="just" defTabSz="914400" eaLnBrk="1" hangingPunct="1">
              <a:buFont typeface="Arial" charset="0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1019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Sitka Subheading</vt:lpstr>
      <vt:lpstr>Times New Roman</vt:lpstr>
      <vt:lpstr>Wingdings</vt:lpstr>
      <vt:lpstr>Office Theme</vt:lpstr>
      <vt:lpstr>Acrobat Document</vt:lpstr>
      <vt:lpstr>Uncertainty quantification and estimation in differential dynamic microscopy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Williams, Catherine</cp:lastModifiedBy>
  <cp:revision>475</cp:revision>
  <cp:lastPrinted>2018-03-20T12:31:18Z</cp:lastPrinted>
  <dcterms:created xsi:type="dcterms:W3CDTF">2017-10-05T17:34:54Z</dcterms:created>
  <dcterms:modified xsi:type="dcterms:W3CDTF">2023-03-22T14:13:18Z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f44f50e8-80a0-4122-bf43-e4753dd5729b</vt:lpwstr>
  </property>
  <property fmtid="{D5CDD505-2E9C-101B-9397-08002B2CF9AE}" pid="3" name="ContainsCUI">
    <vt:lpwstr>No</vt:lpwstr>
  </property>
</Properties>
</file>